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5"/>
  </p:notesMasterIdLst>
  <p:sldIdLst>
    <p:sldId id="424" r:id="rId3"/>
    <p:sldId id="425" r:id="rId4"/>
    <p:sldId id="426" r:id="rId5"/>
    <p:sldId id="44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382" r:id="rId26"/>
    <p:sldId id="415" r:id="rId27"/>
    <p:sldId id="421" r:id="rId28"/>
    <p:sldId id="423" r:id="rId29"/>
    <p:sldId id="385" r:id="rId30"/>
    <p:sldId id="386" r:id="rId31"/>
    <p:sldId id="387" r:id="rId32"/>
    <p:sldId id="388" r:id="rId33"/>
    <p:sldId id="422" r:id="rId34"/>
    <p:sldId id="390" r:id="rId35"/>
    <p:sldId id="391" r:id="rId36"/>
    <p:sldId id="416" r:id="rId37"/>
    <p:sldId id="417" r:id="rId38"/>
    <p:sldId id="397" r:id="rId39"/>
    <p:sldId id="349" r:id="rId40"/>
    <p:sldId id="398" r:id="rId41"/>
    <p:sldId id="392" r:id="rId42"/>
    <p:sldId id="418" r:id="rId43"/>
    <p:sldId id="383" r:id="rId44"/>
  </p:sldIdLst>
  <p:sldSz cx="9144000" cy="5143500" type="screen16x9"/>
  <p:notesSz cx="6858000" cy="9144000"/>
  <p:embeddedFontLst>
    <p:embeddedFont>
      <p:font typeface="나눔스퀘어라운드 Bold" panose="020B0600000101010101" charset="-127"/>
      <p:bold r:id="rId46"/>
    </p:embeddedFont>
    <p:embeddedFont>
      <p:font typeface="나눔스퀘어" panose="020B0600000101010101" pitchFamily="50" charset="-127"/>
      <p:regular r:id="rId47"/>
    </p:embeddedFont>
    <p:embeddedFont>
      <p:font typeface="나눔스퀘어_ac ExtraBold" panose="020B0600000101010101" pitchFamily="50" charset="-127"/>
      <p:bold r:id="rId48"/>
    </p:embeddedFont>
    <p:embeddedFont>
      <p:font typeface="나눔스퀘어 Extra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Montserrat" panose="020B0600000101010101" charset="0"/>
      <p:regular r:id="rId52"/>
      <p:bold r:id="rId53"/>
      <p:italic r:id="rId54"/>
      <p:boldItalic r:id="rId55"/>
    </p:embeddedFont>
    <p:embeddedFont>
      <p:font typeface="나눔스퀘어_ac Light" panose="020B0600000101010101" pitchFamily="50" charset="-127"/>
      <p:regular r:id="rId56"/>
    </p:embeddedFont>
    <p:embeddedFont>
      <p:font typeface="나눔스퀘어_ac Bold" panose="020B0600000101010101" pitchFamily="50" charset="-127"/>
      <p:bold r:id="rId57"/>
    </p:embeddedFont>
    <p:embeddedFont>
      <p:font typeface="Fira Sans Extra Condensed Medium" panose="020B0600000101010101" charset="0"/>
      <p:regular r:id="rId58"/>
      <p:bold r:id="rId59"/>
      <p:italic r:id="rId60"/>
      <p:boldItalic r:id="rId61"/>
    </p:embeddedFont>
    <p:embeddedFont>
      <p:font typeface="Segoe Script" panose="030B0504020000000003" pitchFamily="66" charset="0"/>
      <p:regular r:id="rId62"/>
      <p:bold r:id="rId63"/>
    </p:embeddedFont>
    <p:embeddedFont>
      <p:font typeface="맑은 고딕" panose="020B0503020000020004" pitchFamily="50" charset="-127"/>
      <p:regular r:id="rId50"/>
      <p:bold r:id="rId51"/>
    </p:embeddedFont>
    <p:embeddedFont>
      <p:font typeface="Cambria Math" panose="02040503050406030204" pitchFamily="18" charset="0"/>
      <p:regular r:id="rId64"/>
    </p:embeddedFont>
    <p:embeddedFont>
      <p:font typeface="나눔스퀘어_ac" panose="020B0600000101010101" pitchFamily="50" charset="-127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75A6FF"/>
    <a:srgbClr val="003BA3"/>
    <a:srgbClr val="4789FF"/>
    <a:srgbClr val="EBF2FF"/>
    <a:srgbClr val="80DAB6"/>
    <a:srgbClr val="86BAD3"/>
    <a:srgbClr val="4A8AFD"/>
    <a:srgbClr val="4A8CFF"/>
    <a:srgbClr val="040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8" autoAdjust="0"/>
    <p:restoredTop sz="95320" autoAdjust="0"/>
  </p:normalViewPr>
  <p:slideViewPr>
    <p:cSldViewPr snapToGrid="0">
      <p:cViewPr varScale="1">
        <p:scale>
          <a:sx n="110" d="100"/>
          <a:sy n="110" d="100"/>
        </p:scale>
        <p:origin x="552" y="72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39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999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03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67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9152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90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탄소를 줄이기 위해 새롭게 수소</a:t>
            </a:r>
            <a:r>
              <a:rPr lang="en-US" altLang="ko-KR" dirty="0"/>
              <a:t>, </a:t>
            </a:r>
            <a:r>
              <a:rPr lang="ko-KR" altLang="en-US" dirty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신재생 에너지를 활용한 차로 </a:t>
            </a:r>
            <a:r>
              <a:rPr lang="ko-KR" altLang="en-US" dirty="0" err="1"/>
              <a:t>수소차</a:t>
            </a:r>
            <a:r>
              <a:rPr lang="ko-KR" altLang="en-US" dirty="0"/>
              <a:t> 전기차가 있다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전기차는 자동차 등록대수 대비 충전소가 잘 </a:t>
            </a:r>
            <a:r>
              <a:rPr lang="ko-KR" altLang="en-US" dirty="0" err="1"/>
              <a:t>구축되어있따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수소차는</a:t>
            </a:r>
            <a:r>
              <a:rPr lang="ko-KR" altLang="en-US" dirty="0"/>
              <a:t> 그렇지 않다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그러나 정부 정책에 따르면 향후 </a:t>
            </a:r>
            <a:r>
              <a:rPr lang="en-US" altLang="ko-KR" dirty="0"/>
              <a:t>---</a:t>
            </a:r>
            <a:r>
              <a:rPr lang="ko-KR" altLang="en-US" dirty="0"/>
              <a:t>에 </a:t>
            </a:r>
            <a:r>
              <a:rPr lang="ko-KR" altLang="en-US" dirty="0" err="1"/>
              <a:t>수소차</a:t>
            </a:r>
            <a:r>
              <a:rPr lang="ko-KR" altLang="en-US" dirty="0"/>
              <a:t> </a:t>
            </a:r>
            <a:r>
              <a:rPr lang="ko-KR" altLang="en-US" dirty="0" err="1"/>
              <a:t>보급대수를</a:t>
            </a:r>
            <a:r>
              <a:rPr lang="ko-KR" altLang="en-US" dirty="0"/>
              <a:t> 늘릴 거다</a:t>
            </a:r>
            <a:r>
              <a:rPr lang="en-US" altLang="ko-KR" dirty="0"/>
              <a:t>. </a:t>
            </a:r>
            <a:r>
              <a:rPr lang="ko-KR" altLang="en-US" dirty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963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9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34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22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위치</a:t>
            </a:r>
            <a:endParaRPr lang="en-US" altLang="ko-KR" sz="12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규제에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3966" t="432" r="408"/>
          <a:stretch/>
        </p:blipFill>
        <p:spPr>
          <a:xfrm>
            <a:off x="355599" y="1149223"/>
            <a:ext cx="5195301" cy="33727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3820" t="650" r="465"/>
          <a:stretch/>
        </p:blipFill>
        <p:spPr>
          <a:xfrm>
            <a:off x="355599" y="1149223"/>
            <a:ext cx="5179481" cy="33570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13759" t="802" r="456"/>
          <a:stretch/>
        </p:blipFill>
        <p:spPr>
          <a:xfrm>
            <a:off x="355599" y="1149223"/>
            <a:ext cx="5182972" cy="33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24856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3664" t="2512" r="1920" b="2960"/>
          <a:stretch/>
        </p:blipFill>
        <p:spPr>
          <a:xfrm>
            <a:off x="47788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53914" y="1312451"/>
            <a:ext cx="923904" cy="136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75626" y="1413632"/>
            <a:ext cx="188747" cy="8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546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80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753913" y="1480805"/>
            <a:ext cx="924729" cy="122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5460" y="199840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3674744" y="1558044"/>
            <a:ext cx="129739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96925" y="1554054"/>
            <a:ext cx="2128" cy="553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795165" y="2103987"/>
            <a:ext cx="66577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690972" y="2593974"/>
            <a:ext cx="146774" cy="144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2843117" y="2664266"/>
            <a:ext cx="1044000" cy="2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61742" y="2545991"/>
            <a:ext cx="944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FD28E53-1A69-4023-B51A-9005A095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980" y="1225673"/>
            <a:ext cx="3020953" cy="20429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606234" y="2338197"/>
            <a:ext cx="679657" cy="702876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>
            <a:cxnSpLocks/>
            <a:stCxn id="37" idx="3"/>
          </p:cNvCxnSpPr>
          <p:nvPr/>
        </p:nvCxnSpPr>
        <p:spPr>
          <a:xfrm>
            <a:off x="7285891" y="2689635"/>
            <a:ext cx="83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058383" y="2533383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정보 확인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E906F6-B2A0-4BB0-92BE-23CB10405B57}"/>
              </a:ext>
            </a:extLst>
          </p:cNvPr>
          <p:cNvSpPr txBox="1"/>
          <p:nvPr/>
        </p:nvSpPr>
        <p:spPr>
          <a:xfrm>
            <a:off x="5617827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</p:spTree>
    <p:extLst>
      <p:ext uri="{BB962C8B-B14F-4D97-AF65-F5344CB8AC3E}">
        <p14:creationId xmlns:p14="http://schemas.microsoft.com/office/powerpoint/2010/main" val="11112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4087815" y="1415786"/>
            <a:ext cx="4848679" cy="2487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19858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3" y="1415787"/>
            <a:ext cx="3315614" cy="25257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8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재미있었습니다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마음입니다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8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  <p:sp>
        <p:nvSpPr>
          <p:cNvPr id="20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융</a:t>
            </a:r>
            <a:r>
              <a:rPr lang="en-US" altLang="ko-KR" dirty="0"/>
              <a:t>·</a:t>
            </a:r>
            <a:r>
              <a:rPr lang="ko-KR" altLang="en-US" dirty="0"/>
              <a:t>복합 충전소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6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수소자동차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0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보급대수 대비 충전소의 비율</a:t>
            </a: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가능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수소충전소의 구축이 부족한 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3661" y="3845433"/>
            <a:ext cx="26748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합동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2582</Words>
  <Application>Microsoft Office PowerPoint</Application>
  <PresentationFormat>화면 슬라이드 쇼(16:9)</PresentationFormat>
  <Paragraphs>634</Paragraphs>
  <Slides>42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9" baseType="lpstr">
      <vt:lpstr>Arial</vt:lpstr>
      <vt:lpstr>나눔스퀘어라운드 Bold</vt:lpstr>
      <vt:lpstr>나눔스퀘어</vt:lpstr>
      <vt:lpstr>나눔스퀘어_ac ExtraBold</vt:lpstr>
      <vt:lpstr>나눔스퀘어 ExtraBold</vt:lpstr>
      <vt:lpstr>맑은 고딕</vt:lpstr>
      <vt:lpstr>Montserrat</vt:lpstr>
      <vt:lpstr>나눔스퀘어_ac Light</vt:lpstr>
      <vt:lpstr>나눔스퀘어_ac Bold</vt:lpstr>
      <vt:lpstr>Fira Sans Extra Condensed Medium</vt:lpstr>
      <vt:lpstr>Segoe Script</vt:lpstr>
      <vt:lpstr>맑은 고딕</vt:lpstr>
      <vt:lpstr>Wingdings</vt:lpstr>
      <vt:lpstr>Cambria Math</vt:lpstr>
      <vt:lpstr>나눔스퀘어_ac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융·복합 충전소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295</cp:revision>
  <dcterms:modified xsi:type="dcterms:W3CDTF">2021-10-02T04:58:34Z</dcterms:modified>
</cp:coreProperties>
</file>